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6" r:id="rId2"/>
    <p:sldId id="266" r:id="rId3"/>
    <p:sldId id="277" r:id="rId4"/>
    <p:sldId id="270" r:id="rId5"/>
    <p:sldId id="259" r:id="rId6"/>
    <p:sldId id="271" r:id="rId7"/>
    <p:sldId id="272" r:id="rId8"/>
    <p:sldId id="273" r:id="rId9"/>
    <p:sldId id="274" r:id="rId10"/>
    <p:sldId id="267" r:id="rId11"/>
    <p:sldId id="280" r:id="rId12"/>
    <p:sldId id="268" r:id="rId13"/>
    <p:sldId id="269" r:id="rId14"/>
    <p:sldId id="262" r:id="rId15"/>
    <p:sldId id="263" r:id="rId16"/>
    <p:sldId id="264" r:id="rId17"/>
    <p:sldId id="265" r:id="rId18"/>
    <p:sldId id="279" r:id="rId19"/>
    <p:sldId id="275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17570-019E-4E73-B703-F737B00BF609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14104-AB6E-4343-B461-D0D64AA7BA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8F205-8831-4C28-8B7F-3F15AAA098F7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E5D1D-1826-455E-8C61-F58A84DB6071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Кликнете по прямоугольнику «Вывод» - появится текст, щелчок по тексту – исчезновение текста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0086DB-6BA3-4268-A2CD-EC4E1F38E7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Переход по управляющим кнопкам, щелкните по изображению «развернутая книга» – появится дополнительная текстовая информация, кликните по слову колоний – появится определение этого слова, текст исчезнет, если по нему кликнуть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8BBA5E-F5EC-4C5E-9291-07330F7D11D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Кликните по прямоугольнику «Ответ» - появятся расовые признаки, по слову «расы» - определение, щелчок по определению и оно исчезнет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91D4664-5EE5-4A69-AD23-651E756D27FF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A5B32-6F84-4A51-9C24-B170E867B085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1EC23-4518-4D74-A1DA-DD4351985B9E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051B8F5-0F26-4496-8BAA-27CF2245769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602A94-646D-489A-B4C5-3888A121BD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B8F5-0F26-4496-8BAA-27CF2245769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2A94-646D-489A-B4C5-3888A121B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051B8F5-0F26-4496-8BAA-27CF2245769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6602A94-646D-489A-B4C5-3888A121BD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B8F5-0F26-4496-8BAA-27CF2245769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602A94-646D-489A-B4C5-3888A121BD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B8F5-0F26-4496-8BAA-27CF2245769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6602A94-646D-489A-B4C5-3888A121BD9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51B8F5-0F26-4496-8BAA-27CF2245769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6602A94-646D-489A-B4C5-3888A121BD9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51B8F5-0F26-4496-8BAA-27CF2245769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6602A94-646D-489A-B4C5-3888A121BD9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B8F5-0F26-4496-8BAA-27CF2245769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602A94-646D-489A-B4C5-3888A121B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B8F5-0F26-4496-8BAA-27CF2245769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602A94-646D-489A-B4C5-3888A121B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B8F5-0F26-4496-8BAA-27CF2245769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602A94-646D-489A-B4C5-3888A121BD9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051B8F5-0F26-4496-8BAA-27CF2245769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6602A94-646D-489A-B4C5-3888A121BD9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51B8F5-0F26-4496-8BAA-27CF22457690}" type="datetimeFigureOut">
              <a:rPr lang="ru-RU" smtClean="0"/>
              <a:t>23.12.2017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602A94-646D-489A-B4C5-3888A121BD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4 картинки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 l="24348" t="33269" r="26921" b="16515"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/>
          <p:cNvPicPr>
            <a:picLocks noChangeArrowheads="1"/>
          </p:cNvPicPr>
          <p:nvPr/>
        </p:nvPicPr>
        <p:blipFill>
          <a:blip r:embed="rId4" cstate="print"/>
          <a:srcRect l="27316" t="33272" r="26910" b="17522"/>
          <a:stretch>
            <a:fillRect/>
          </a:stretch>
        </p:blipFill>
        <p:spPr bwMode="auto">
          <a:xfrm>
            <a:off x="4610100" y="0"/>
            <a:ext cx="4570413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5"/>
          <p:cNvPicPr>
            <a:picLocks noChangeArrowheads="1"/>
          </p:cNvPicPr>
          <p:nvPr/>
        </p:nvPicPr>
        <p:blipFill>
          <a:blip r:embed="rId5" cstate="print"/>
          <a:srcRect l="22702" t="34256" r="26357" b="17522"/>
          <a:stretch>
            <a:fillRect/>
          </a:stretch>
        </p:blipFill>
        <p:spPr bwMode="auto">
          <a:xfrm>
            <a:off x="73025" y="1588"/>
            <a:ext cx="4570413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6">
            <a:hlinkClick r:id="rId6" action="ppaction://hlinksldjump"/>
          </p:cNvPr>
          <p:cNvPicPr>
            <a:picLocks noChangeArrowheads="1"/>
          </p:cNvPicPr>
          <p:nvPr/>
        </p:nvPicPr>
        <p:blipFill>
          <a:blip r:embed="rId7" cstate="print"/>
          <a:srcRect l="10890" t="33961" r="23441" b="17522"/>
          <a:stretch>
            <a:fillRect/>
          </a:stretch>
        </p:blipFill>
        <p:spPr bwMode="auto">
          <a:xfrm>
            <a:off x="4610100" y="3448050"/>
            <a:ext cx="4570413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7"/>
          <p:cNvPicPr>
            <a:picLocks noChangeArrowheads="1"/>
          </p:cNvPicPr>
          <p:nvPr/>
        </p:nvPicPr>
        <p:blipFill>
          <a:blip r:embed="rId8" cstate="print"/>
          <a:srcRect l="28055" t="34256" r="26910" b="16537"/>
          <a:stretch>
            <a:fillRect/>
          </a:stretch>
        </p:blipFill>
        <p:spPr bwMode="auto">
          <a:xfrm>
            <a:off x="34925" y="3448050"/>
            <a:ext cx="4570413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0" name="WordArt 8"/>
          <p:cNvSpPr>
            <a:spLocks noChangeArrowheads="1" noChangeShapeType="1" noTextEdit="1"/>
          </p:cNvSpPr>
          <p:nvPr/>
        </p:nvSpPr>
        <p:spPr bwMode="auto">
          <a:xfrm>
            <a:off x="468313" y="2636838"/>
            <a:ext cx="8251825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43"/>
              </a:avLst>
            </a:prstTxWarp>
          </a:bodyPr>
          <a:lstStyle/>
          <a:p>
            <a:pPr algn="ctr"/>
            <a:r>
              <a:rPr lang="ru-RU" sz="4800" b="1" i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Н а с е л е н и е   А ф р и к 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52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52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952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952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3714750" y="6072188"/>
            <a:ext cx="17145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Признаки </a:t>
            </a:r>
          </a:p>
        </p:txBody>
      </p:sp>
      <p:grpSp>
        <p:nvGrpSpPr>
          <p:cNvPr id="3" name="Группа 31"/>
          <p:cNvGrpSpPr>
            <a:grpSpLocks/>
          </p:cNvGrpSpPr>
          <p:nvPr/>
        </p:nvGrpSpPr>
        <p:grpSpPr bwMode="auto">
          <a:xfrm>
            <a:off x="125413" y="428625"/>
            <a:ext cx="8893175" cy="4819650"/>
            <a:chOff x="142875" y="404813"/>
            <a:chExt cx="8893175" cy="4819477"/>
          </a:xfrm>
        </p:grpSpPr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142875" y="2450899"/>
              <a:ext cx="8809038" cy="2773391"/>
              <a:chOff x="203" y="1509"/>
              <a:chExt cx="5549" cy="898"/>
            </a:xfrm>
          </p:grpSpPr>
          <p:sp>
            <p:nvSpPr>
              <p:cNvPr id="6158" name="Text Box 22"/>
              <p:cNvSpPr txBox="1">
                <a:spLocks noChangeArrowheads="1"/>
              </p:cNvSpPr>
              <p:nvPr/>
            </p:nvSpPr>
            <p:spPr bwMode="auto">
              <a:xfrm>
                <a:off x="203" y="1826"/>
                <a:ext cx="1769" cy="58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59" name="Text Box 23"/>
              <p:cNvSpPr txBox="1">
                <a:spLocks noChangeArrowheads="1"/>
              </p:cNvSpPr>
              <p:nvPr/>
            </p:nvSpPr>
            <p:spPr bwMode="auto">
              <a:xfrm>
                <a:off x="2108" y="1826"/>
                <a:ext cx="1769" cy="58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60" name="Text Box 24"/>
              <p:cNvSpPr txBox="1">
                <a:spLocks noChangeArrowheads="1"/>
              </p:cNvSpPr>
              <p:nvPr/>
            </p:nvSpPr>
            <p:spPr bwMode="auto">
              <a:xfrm>
                <a:off x="3983" y="1826"/>
                <a:ext cx="1769" cy="58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61" name="Line 29"/>
              <p:cNvSpPr>
                <a:spLocks noChangeShapeType="1"/>
              </p:cNvSpPr>
              <p:nvPr/>
            </p:nvSpPr>
            <p:spPr bwMode="auto">
              <a:xfrm>
                <a:off x="1020" y="1525"/>
                <a:ext cx="0" cy="317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162" name="Line 30"/>
              <p:cNvSpPr>
                <a:spLocks noChangeShapeType="1"/>
              </p:cNvSpPr>
              <p:nvPr/>
            </p:nvSpPr>
            <p:spPr bwMode="auto">
              <a:xfrm>
                <a:off x="2993" y="1509"/>
                <a:ext cx="0" cy="317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163" name="Line 31"/>
              <p:cNvSpPr>
                <a:spLocks noChangeShapeType="1"/>
              </p:cNvSpPr>
              <p:nvPr/>
            </p:nvSpPr>
            <p:spPr bwMode="auto">
              <a:xfrm>
                <a:off x="4928" y="1509"/>
                <a:ext cx="0" cy="317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157" name="Text Box 21"/>
              <p:cNvSpPr txBox="1">
                <a:spLocks noChangeArrowheads="1"/>
              </p:cNvSpPr>
              <p:nvPr/>
            </p:nvSpPr>
            <p:spPr bwMode="auto">
              <a:xfrm>
                <a:off x="383" y="1641"/>
                <a:ext cx="5173" cy="1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000" b="1" i="1">
                    <a:solidFill>
                      <a:prstClr val="black"/>
                    </a:solidFill>
                    <a:latin typeface="Times New Roman" pitchFamily="18" charset="0"/>
                  </a:rPr>
                  <a:t>О  с  н  о  в  н  ы  е         п  р  и  з  н  а  к  и  </a:t>
                </a:r>
              </a:p>
            </p:txBody>
          </p:sp>
        </p:grpSp>
        <p:grpSp>
          <p:nvGrpSpPr>
            <p:cNvPr id="5" name="Группа 19"/>
            <p:cNvGrpSpPr>
              <a:grpSpLocks/>
            </p:cNvGrpSpPr>
            <p:nvPr/>
          </p:nvGrpSpPr>
          <p:grpSpPr bwMode="auto">
            <a:xfrm>
              <a:off x="179388" y="404813"/>
              <a:ext cx="8856662" cy="2238375"/>
              <a:chOff x="179388" y="404813"/>
              <a:chExt cx="8856662" cy="2238375"/>
            </a:xfrm>
          </p:grpSpPr>
          <p:sp>
            <p:nvSpPr>
              <p:cNvPr id="6146" name="Text Box 15"/>
              <p:cNvSpPr txBox="1">
                <a:spLocks noChangeArrowheads="1"/>
              </p:cNvSpPr>
              <p:nvPr/>
            </p:nvSpPr>
            <p:spPr bwMode="auto">
              <a:xfrm>
                <a:off x="2916237" y="404813"/>
                <a:ext cx="3600450" cy="42226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ru-RU" sz="2000" b="1" u="sng">
                    <a:solidFill>
                      <a:srgbClr val="1F497D"/>
                    </a:solidFill>
                    <a:cs typeface="Arial" pitchFamily="34" charset="0"/>
                  </a:rPr>
                  <a:t>Расы</a:t>
                </a:r>
              </a:p>
            </p:txBody>
          </p:sp>
          <p:grpSp>
            <p:nvGrpSpPr>
              <p:cNvPr id="6" name="Group 40"/>
              <p:cNvGrpSpPr>
                <a:grpSpLocks/>
              </p:cNvGrpSpPr>
              <p:nvPr/>
            </p:nvGrpSpPr>
            <p:grpSpPr bwMode="auto">
              <a:xfrm>
                <a:off x="179388" y="836613"/>
                <a:ext cx="8856662" cy="1806575"/>
                <a:chOff x="113" y="527"/>
                <a:chExt cx="5579" cy="1138"/>
              </a:xfrm>
            </p:grpSpPr>
            <p:sp>
              <p:nvSpPr>
                <p:cNvPr id="614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3" y="1207"/>
                  <a:ext cx="1769" cy="45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ru-RU" sz="2000" b="1">
                      <a:solidFill>
                        <a:srgbClr val="000000"/>
                      </a:solidFill>
                      <a:cs typeface="Arial" pitchFamily="34" charset="0"/>
                    </a:rPr>
                    <a:t>Экваториальная (негроидная)</a:t>
                  </a:r>
                </a:p>
              </p:txBody>
            </p:sp>
            <p:sp>
              <p:nvSpPr>
                <p:cNvPr id="615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018" y="1207"/>
                  <a:ext cx="1769" cy="26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ru-RU" sz="2000" b="1">
                      <a:solidFill>
                        <a:srgbClr val="000000"/>
                      </a:solidFill>
                      <a:cs typeface="Arial" pitchFamily="34" charset="0"/>
                    </a:rPr>
                    <a:t>Монголоидная </a:t>
                  </a:r>
                </a:p>
              </p:txBody>
            </p:sp>
            <p:sp>
              <p:nvSpPr>
                <p:cNvPr id="615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923" y="1207"/>
                  <a:ext cx="1769" cy="26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ru-RU" sz="2000" b="1">
                      <a:solidFill>
                        <a:srgbClr val="000000"/>
                      </a:solidFill>
                      <a:cs typeface="Arial" pitchFamily="34" charset="0"/>
                    </a:rPr>
                    <a:t>Европеоидная </a:t>
                  </a:r>
                </a:p>
              </p:txBody>
            </p:sp>
            <p:sp>
              <p:nvSpPr>
                <p:cNvPr id="6152" name="Line 35"/>
                <p:cNvSpPr>
                  <a:spLocks noChangeShapeType="1"/>
                </p:cNvSpPr>
                <p:nvPr/>
              </p:nvSpPr>
              <p:spPr bwMode="auto">
                <a:xfrm>
                  <a:off x="2880" y="799"/>
                  <a:ext cx="0" cy="408"/>
                </a:xfrm>
                <a:prstGeom prst="line">
                  <a:avLst/>
                </a:prstGeom>
                <a:ln>
                  <a:headEnd/>
                  <a:tailEnd type="stealth"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3" name="Line 36"/>
                <p:cNvSpPr>
                  <a:spLocks noChangeShapeType="1"/>
                </p:cNvSpPr>
                <p:nvPr/>
              </p:nvSpPr>
              <p:spPr bwMode="auto">
                <a:xfrm>
                  <a:off x="1020" y="527"/>
                  <a:ext cx="0" cy="680"/>
                </a:xfrm>
                <a:prstGeom prst="line">
                  <a:avLst/>
                </a:prstGeom>
                <a:ln>
                  <a:headEnd/>
                  <a:tailEnd type="stealth"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4" name="Line 37"/>
                <p:cNvSpPr>
                  <a:spLocks noChangeShapeType="1"/>
                </p:cNvSpPr>
                <p:nvPr/>
              </p:nvSpPr>
              <p:spPr bwMode="auto">
                <a:xfrm>
                  <a:off x="4830" y="527"/>
                  <a:ext cx="0" cy="680"/>
                </a:xfrm>
                <a:prstGeom prst="line">
                  <a:avLst/>
                </a:prstGeom>
                <a:ln>
                  <a:headEnd/>
                  <a:tailEnd type="stealth"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5" name="Line 38"/>
                <p:cNvSpPr>
                  <a:spLocks noChangeShapeType="1"/>
                </p:cNvSpPr>
                <p:nvPr/>
              </p:nvSpPr>
              <p:spPr bwMode="auto">
                <a:xfrm>
                  <a:off x="1020" y="527"/>
                  <a:ext cx="81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6" name="Line 39"/>
                <p:cNvSpPr>
                  <a:spLocks noChangeShapeType="1"/>
                </p:cNvSpPr>
                <p:nvPr/>
              </p:nvSpPr>
              <p:spPr bwMode="auto">
                <a:xfrm>
                  <a:off x="4105" y="527"/>
                  <a:ext cx="725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7" name="Группа 53"/>
          <p:cNvGrpSpPr/>
          <p:nvPr/>
        </p:nvGrpSpPr>
        <p:grpSpPr>
          <a:xfrm>
            <a:off x="59892" y="403204"/>
            <a:ext cx="9067920" cy="4964628"/>
            <a:chOff x="142875" y="404813"/>
            <a:chExt cx="8893174" cy="4964628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142875" y="2858566"/>
              <a:ext cx="8809038" cy="2510875"/>
              <a:chOff x="203" y="1641"/>
              <a:chExt cx="5549" cy="813"/>
            </a:xfrm>
            <a:grpFill/>
          </p:grpSpPr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auto">
              <a:xfrm>
                <a:off x="383" y="1641"/>
                <a:ext cx="5173" cy="1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О  с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н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о  в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н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ы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е       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п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р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и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з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н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а  к  и  </a:t>
                </a:r>
              </a:p>
            </p:txBody>
          </p:sp>
          <p:sp>
            <p:nvSpPr>
              <p:cNvPr id="113" name="Text Box 22"/>
              <p:cNvSpPr txBox="1">
                <a:spLocks noChangeArrowheads="1"/>
              </p:cNvSpPr>
              <p:nvPr/>
            </p:nvSpPr>
            <p:spPr bwMode="auto">
              <a:xfrm>
                <a:off x="203" y="1826"/>
                <a:ext cx="1769" cy="62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000" b="1" dirty="0">
                    <a:solidFill>
                      <a:prstClr val="black"/>
                    </a:solidFill>
                    <a:cs typeface="Arial" charset="0"/>
                  </a:rPr>
                  <a:t>Темный цвет кожи, волос и глаз, спирально завитые или волнистые волосы,  широкий нос, толстые губы </a:t>
                </a:r>
              </a:p>
            </p:txBody>
          </p:sp>
          <p:sp>
            <p:nvSpPr>
              <p:cNvPr id="114" name="Text Box 23"/>
              <p:cNvSpPr txBox="1">
                <a:spLocks noChangeArrowheads="1"/>
              </p:cNvSpPr>
              <p:nvPr/>
            </p:nvSpPr>
            <p:spPr bwMode="auto">
              <a:xfrm>
                <a:off x="2108" y="1826"/>
                <a:ext cx="1769" cy="62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000" b="1" dirty="0">
                    <a:solidFill>
                      <a:prstClr val="black"/>
                    </a:solidFill>
                    <a:cs typeface="Arial" charset="0"/>
                  </a:rPr>
                  <a:t>Кожа  смуглая с желтоватым оттенком, волосы прямые черные, лицо крупное, узкий разрез глаз</a:t>
                </a:r>
              </a:p>
            </p:txBody>
          </p:sp>
          <p:sp>
            <p:nvSpPr>
              <p:cNvPr id="115" name="Text Box 24"/>
              <p:cNvSpPr txBox="1">
                <a:spLocks noChangeArrowheads="1"/>
              </p:cNvSpPr>
              <p:nvPr/>
            </p:nvSpPr>
            <p:spPr bwMode="auto">
              <a:xfrm>
                <a:off x="3983" y="1826"/>
                <a:ext cx="1769" cy="62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000" b="1" dirty="0">
                    <a:solidFill>
                      <a:prstClr val="black"/>
                    </a:solidFill>
                    <a:cs typeface="Arial" charset="0"/>
                  </a:rPr>
                  <a:t>Кожа от светлой до смуглой с розоватым или красноватым оттенком, волосы мягкие, волнистые или прямые</a:t>
                </a:r>
              </a:p>
            </p:txBody>
          </p:sp>
        </p:grpSp>
        <p:grpSp>
          <p:nvGrpSpPr>
            <p:cNvPr id="9" name="Группа 19"/>
            <p:cNvGrpSpPr/>
            <p:nvPr/>
          </p:nvGrpSpPr>
          <p:grpSpPr>
            <a:xfrm>
              <a:off x="179388" y="404813"/>
              <a:ext cx="8856661" cy="2373312"/>
              <a:chOff x="179388" y="404813"/>
              <a:chExt cx="8856661" cy="2373312"/>
            </a:xfrm>
            <a:grpFill/>
          </p:grpSpPr>
          <p:sp>
            <p:nvSpPr>
              <p:cNvPr id="102" name="Text Box 15"/>
              <p:cNvSpPr txBox="1">
                <a:spLocks noChangeArrowheads="1"/>
              </p:cNvSpPr>
              <p:nvPr/>
            </p:nvSpPr>
            <p:spPr bwMode="auto">
              <a:xfrm>
                <a:off x="2916238" y="404813"/>
                <a:ext cx="3600450" cy="863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5000" b="1" u="sng" dirty="0">
                    <a:solidFill>
                      <a:srgbClr val="1F497D"/>
                    </a:solidFill>
                    <a:cs typeface="Arial" charset="0"/>
                  </a:rPr>
                  <a:t>Расы</a:t>
                </a:r>
              </a:p>
            </p:txBody>
          </p:sp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179388" y="836613"/>
                <a:ext cx="8856661" cy="1941512"/>
                <a:chOff x="113" y="527"/>
                <a:chExt cx="5579" cy="1223"/>
              </a:xfrm>
              <a:grpFill/>
            </p:grpSpPr>
            <p:sp>
              <p:nvSpPr>
                <p:cNvPr id="1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3" y="1207"/>
                  <a:ext cx="1769" cy="5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ru-RU" sz="2500" b="1" dirty="0">
                      <a:solidFill>
                        <a:prstClr val="black"/>
                      </a:solidFill>
                      <a:cs typeface="Arial" charset="0"/>
                    </a:rPr>
                    <a:t>Экваториальная (негроидная)</a:t>
                  </a:r>
                </a:p>
              </p:txBody>
            </p:sp>
            <p:sp>
              <p:nvSpPr>
                <p:cNvPr id="10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018" y="1207"/>
                  <a:ext cx="1769" cy="304"/>
                </a:xfrm>
                <a:prstGeom prst="rect">
                  <a:avLst/>
                </a:prstGeom>
                <a:solidFill>
                  <a:srgbClr val="F4F99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ru-RU" sz="2500" b="1" dirty="0">
                      <a:solidFill>
                        <a:prstClr val="black"/>
                      </a:solidFill>
                      <a:cs typeface="Arial" charset="0"/>
                    </a:rPr>
                    <a:t>Монголоидная </a:t>
                  </a:r>
                </a:p>
              </p:txBody>
            </p:sp>
            <p:sp>
              <p:nvSpPr>
                <p:cNvPr id="10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923" y="1207"/>
                  <a:ext cx="1769" cy="30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ru-RU" sz="2500" b="1" dirty="0">
                      <a:solidFill>
                        <a:prstClr val="black"/>
                      </a:solidFill>
                      <a:cs typeface="Arial" charset="0"/>
                    </a:rPr>
                    <a:t>Европеоидная </a:t>
                  </a:r>
                </a:p>
              </p:txBody>
            </p:sp>
            <p:sp>
              <p:nvSpPr>
                <p:cNvPr id="107" name="Line 35"/>
                <p:cNvSpPr>
                  <a:spLocks noChangeShapeType="1"/>
                </p:cNvSpPr>
                <p:nvPr/>
              </p:nvSpPr>
              <p:spPr bwMode="auto">
                <a:xfrm>
                  <a:off x="2880" y="799"/>
                  <a:ext cx="0" cy="408"/>
                </a:xfrm>
                <a:prstGeom prst="line">
                  <a:avLst/>
                </a:prstGeom>
                <a:ln>
                  <a:headEnd/>
                  <a:tailEnd type="stealth" w="lg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Line 36"/>
                <p:cNvSpPr>
                  <a:spLocks noChangeShapeType="1"/>
                </p:cNvSpPr>
                <p:nvPr/>
              </p:nvSpPr>
              <p:spPr bwMode="auto">
                <a:xfrm>
                  <a:off x="1020" y="527"/>
                  <a:ext cx="0" cy="680"/>
                </a:xfrm>
                <a:prstGeom prst="line">
                  <a:avLst/>
                </a:prstGeom>
                <a:ln>
                  <a:headEnd/>
                  <a:tailEnd type="stealth" w="lg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Line 37"/>
                <p:cNvSpPr>
                  <a:spLocks noChangeShapeType="1"/>
                </p:cNvSpPr>
                <p:nvPr/>
              </p:nvSpPr>
              <p:spPr bwMode="auto">
                <a:xfrm>
                  <a:off x="4830" y="527"/>
                  <a:ext cx="0" cy="680"/>
                </a:xfrm>
                <a:prstGeom prst="line">
                  <a:avLst/>
                </a:prstGeom>
                <a:ln>
                  <a:headEnd/>
                  <a:tailEnd type="stealth" w="lg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Line 38"/>
                <p:cNvSpPr>
                  <a:spLocks noChangeShapeType="1"/>
                </p:cNvSpPr>
                <p:nvPr/>
              </p:nvSpPr>
              <p:spPr bwMode="auto">
                <a:xfrm>
                  <a:off x="1020" y="527"/>
                  <a:ext cx="81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Line 39"/>
                <p:cNvSpPr>
                  <a:spLocks noChangeShapeType="1"/>
                </p:cNvSpPr>
                <p:nvPr/>
              </p:nvSpPr>
              <p:spPr bwMode="auto">
                <a:xfrm>
                  <a:off x="4105" y="527"/>
                  <a:ext cx="725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43" name="TextBox 42"/>
          <p:cNvSpPr txBox="1"/>
          <p:nvPr/>
        </p:nvSpPr>
        <p:spPr>
          <a:xfrm>
            <a:off x="755650" y="1700213"/>
            <a:ext cx="7858125" cy="1562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C00000"/>
                </a:solidFill>
              </a:rPr>
              <a:t>Расы </a:t>
            </a:r>
            <a:r>
              <a:rPr lang="ru-RU" sz="2400" dirty="0">
                <a:solidFill>
                  <a:prstClr val="black"/>
                </a:solidFill>
              </a:rPr>
              <a:t> -  это исторически сложившиеся группы людей, связанные единством происхождения, имеющие сходные признаки, которые передаются по наследству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857625" y="428625"/>
            <a:ext cx="1714500" cy="714375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892" y="5805264"/>
            <a:ext cx="3503996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Чем отличаются представители каждой расы друг от друга?</a:t>
            </a:r>
          </a:p>
        </p:txBody>
      </p:sp>
    </p:spTree>
    <p:extLst>
      <p:ext uri="{BB962C8B-B14F-4D97-AF65-F5344CB8AC3E}">
        <p14:creationId xmlns:p14="http://schemas.microsoft.com/office/powerpoint/2010/main" xmlns="" val="3404122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3" grpId="0" animBg="1"/>
      <p:bldP spid="43" grpId="0" animBg="1"/>
      <p:bldP spid="4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2916238" y="404813"/>
            <a:ext cx="3600450" cy="863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000" b="1"/>
              <a:t>Расы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79388" y="2420938"/>
            <a:ext cx="8856662" cy="1944687"/>
            <a:chOff x="113" y="1525"/>
            <a:chExt cx="5579" cy="1225"/>
          </a:xfrm>
        </p:grpSpPr>
        <p:sp>
          <p:nvSpPr>
            <p:cNvPr id="6164" name="Text Box 21"/>
            <p:cNvSpPr txBox="1">
              <a:spLocks noChangeArrowheads="1"/>
            </p:cNvSpPr>
            <p:nvPr/>
          </p:nvSpPr>
          <p:spPr bwMode="auto">
            <a:xfrm>
              <a:off x="249" y="1570"/>
              <a:ext cx="53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i="1">
                  <a:latin typeface="Times New Roman" pitchFamily="18" charset="0"/>
                </a:rPr>
                <a:t>О  с  н  о  в  н  ы  е         п  р  и  з  н  а  к  и  </a:t>
              </a:r>
            </a:p>
          </p:txBody>
        </p:sp>
        <p:sp>
          <p:nvSpPr>
            <p:cNvPr id="6165" name="Text Box 22"/>
            <p:cNvSpPr txBox="1">
              <a:spLocks noChangeArrowheads="1"/>
            </p:cNvSpPr>
            <p:nvPr/>
          </p:nvSpPr>
          <p:spPr bwMode="auto">
            <a:xfrm>
              <a:off x="113" y="1843"/>
              <a:ext cx="1769" cy="90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/>
                <a:t>темный цвет кожи, волос и глаз, спирально завитые или волнистые волосы, малоразвитый и широкий нос, губы толстые выдающиеся вперед</a:t>
              </a:r>
              <a:r>
                <a:rPr lang="ru-RU" b="1"/>
                <a:t> </a:t>
              </a:r>
            </a:p>
          </p:txBody>
        </p:sp>
        <p:sp>
          <p:nvSpPr>
            <p:cNvPr id="6166" name="Text Box 23"/>
            <p:cNvSpPr txBox="1">
              <a:spLocks noChangeArrowheads="1"/>
            </p:cNvSpPr>
            <p:nvPr/>
          </p:nvSpPr>
          <p:spPr bwMode="auto">
            <a:xfrm>
              <a:off x="2018" y="1843"/>
              <a:ext cx="1769" cy="907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/>
                <a:t>Кожа светлая или смуглая с желтоватым оттенком, волосы прямые и жесткие (обычно черного цвета)</a:t>
              </a:r>
              <a:r>
                <a:rPr lang="ru-RU" b="1"/>
                <a:t>, </a:t>
              </a:r>
              <a:r>
                <a:rPr lang="ru-RU" sz="1400" b="1"/>
                <a:t>лицо крупное, значительно уплощено, узкий разрез глаз</a:t>
              </a:r>
            </a:p>
          </p:txBody>
        </p:sp>
        <p:sp>
          <p:nvSpPr>
            <p:cNvPr id="6167" name="Text Box 24"/>
            <p:cNvSpPr txBox="1">
              <a:spLocks noChangeArrowheads="1"/>
            </p:cNvSpPr>
            <p:nvPr/>
          </p:nvSpPr>
          <p:spPr bwMode="auto">
            <a:xfrm>
              <a:off x="3923" y="1843"/>
              <a:ext cx="1769" cy="86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/>
                <a:t>кожа от светлой до смуглой с розоватым или красноватым оттенком, волосы мягкие, волнистые или прямые (обычно светлые), лоб прямой</a:t>
              </a:r>
              <a:endParaRPr lang="ru-RU" b="1"/>
            </a:p>
          </p:txBody>
        </p:sp>
        <p:sp>
          <p:nvSpPr>
            <p:cNvPr id="6168" name="Line 29"/>
            <p:cNvSpPr>
              <a:spLocks noChangeShapeType="1"/>
            </p:cNvSpPr>
            <p:nvPr/>
          </p:nvSpPr>
          <p:spPr bwMode="auto">
            <a:xfrm>
              <a:off x="1020" y="152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Line 30"/>
            <p:cNvSpPr>
              <a:spLocks noChangeShapeType="1"/>
            </p:cNvSpPr>
            <p:nvPr/>
          </p:nvSpPr>
          <p:spPr bwMode="auto">
            <a:xfrm>
              <a:off x="2880" y="152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Line 31"/>
            <p:cNvSpPr>
              <a:spLocks noChangeShapeType="1"/>
            </p:cNvSpPr>
            <p:nvPr/>
          </p:nvSpPr>
          <p:spPr bwMode="auto">
            <a:xfrm>
              <a:off x="4830" y="152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79388" y="4292600"/>
            <a:ext cx="8856662" cy="2466975"/>
            <a:chOff x="113" y="2704"/>
            <a:chExt cx="5579" cy="1554"/>
          </a:xfrm>
        </p:grpSpPr>
        <p:sp>
          <p:nvSpPr>
            <p:cNvPr id="6158" name="Text Box 25"/>
            <p:cNvSpPr txBox="1">
              <a:spLocks noChangeArrowheads="1"/>
            </p:cNvSpPr>
            <p:nvPr/>
          </p:nvSpPr>
          <p:spPr bwMode="auto">
            <a:xfrm>
              <a:off x="249" y="2786"/>
              <a:ext cx="53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i="1">
                  <a:latin typeface="Times New Roman" pitchFamily="18" charset="0"/>
                </a:rPr>
                <a:t>П  р  е  д  с  т  а  в  и  т  е  л  и</a:t>
              </a:r>
            </a:p>
          </p:txBody>
        </p:sp>
        <p:sp>
          <p:nvSpPr>
            <p:cNvPr id="6159" name="Text Box 26"/>
            <p:cNvSpPr txBox="1">
              <a:spLocks noChangeArrowheads="1"/>
            </p:cNvSpPr>
            <p:nvPr/>
          </p:nvSpPr>
          <p:spPr bwMode="auto">
            <a:xfrm>
              <a:off x="113" y="3067"/>
              <a:ext cx="1769" cy="44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/>
                <a:t>пигмеи, народы банту, нилоты</a:t>
              </a:r>
            </a:p>
          </p:txBody>
        </p:sp>
        <p:sp>
          <p:nvSpPr>
            <p:cNvPr id="6160" name="Text Box 27"/>
            <p:cNvSpPr txBox="1">
              <a:spLocks noChangeArrowheads="1"/>
            </p:cNvSpPr>
            <p:nvPr/>
          </p:nvSpPr>
          <p:spPr bwMode="auto">
            <a:xfrm>
              <a:off x="3923" y="3051"/>
              <a:ext cx="1769" cy="25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/>
                <a:t>берберы, арабы</a:t>
              </a:r>
            </a:p>
          </p:txBody>
        </p:sp>
        <p:sp>
          <p:nvSpPr>
            <p:cNvPr id="6161" name="Text Box 28"/>
            <p:cNvSpPr txBox="1">
              <a:spLocks noChangeArrowheads="1"/>
            </p:cNvSpPr>
            <p:nvPr/>
          </p:nvSpPr>
          <p:spPr bwMode="auto">
            <a:xfrm>
              <a:off x="2018" y="3521"/>
              <a:ext cx="2041" cy="737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dirty="0"/>
                <a:t>Э + М: бушмены, готтентоты</a:t>
              </a:r>
            </a:p>
            <a:p>
              <a:pPr>
                <a:spcBef>
                  <a:spcPct val="50000"/>
                </a:spcBef>
              </a:pPr>
              <a:r>
                <a:rPr lang="ru-RU" sz="2000" b="1" dirty="0"/>
                <a:t>Э + Е: эфиопы</a:t>
              </a:r>
            </a:p>
          </p:txBody>
        </p:sp>
        <p:sp>
          <p:nvSpPr>
            <p:cNvPr id="6162" name="Line 32"/>
            <p:cNvSpPr>
              <a:spLocks noChangeShapeType="1"/>
            </p:cNvSpPr>
            <p:nvPr/>
          </p:nvSpPr>
          <p:spPr bwMode="auto">
            <a:xfrm>
              <a:off x="1020" y="2750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Line 33"/>
            <p:cNvSpPr>
              <a:spLocks noChangeShapeType="1"/>
            </p:cNvSpPr>
            <p:nvPr/>
          </p:nvSpPr>
          <p:spPr bwMode="auto">
            <a:xfrm>
              <a:off x="4830" y="270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79388" y="836613"/>
            <a:ext cx="8856662" cy="1562100"/>
            <a:chOff x="113" y="527"/>
            <a:chExt cx="5579" cy="984"/>
          </a:xfrm>
        </p:grpSpPr>
        <p:sp>
          <p:nvSpPr>
            <p:cNvPr id="6150" name="Text Box 16"/>
            <p:cNvSpPr txBox="1">
              <a:spLocks noChangeArrowheads="1"/>
            </p:cNvSpPr>
            <p:nvPr/>
          </p:nvSpPr>
          <p:spPr bwMode="auto">
            <a:xfrm>
              <a:off x="113" y="1207"/>
              <a:ext cx="1769" cy="30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500" b="1"/>
                <a:t>экваториальная</a:t>
              </a:r>
            </a:p>
          </p:txBody>
        </p:sp>
        <p:sp>
          <p:nvSpPr>
            <p:cNvPr id="6151" name="Text Box 19"/>
            <p:cNvSpPr txBox="1">
              <a:spLocks noChangeArrowheads="1"/>
            </p:cNvSpPr>
            <p:nvPr/>
          </p:nvSpPr>
          <p:spPr bwMode="auto">
            <a:xfrm>
              <a:off x="2018" y="1207"/>
              <a:ext cx="1769" cy="30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500" b="1"/>
                <a:t>монголоидная</a:t>
              </a:r>
            </a:p>
          </p:txBody>
        </p:sp>
        <p:sp>
          <p:nvSpPr>
            <p:cNvPr id="6152" name="Text Box 20"/>
            <p:cNvSpPr txBox="1">
              <a:spLocks noChangeArrowheads="1"/>
            </p:cNvSpPr>
            <p:nvPr/>
          </p:nvSpPr>
          <p:spPr bwMode="auto">
            <a:xfrm>
              <a:off x="3923" y="1207"/>
              <a:ext cx="1769" cy="30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500" b="1"/>
                <a:t>европеоидная</a:t>
              </a:r>
            </a:p>
          </p:txBody>
        </p:sp>
        <p:sp>
          <p:nvSpPr>
            <p:cNvPr id="6153" name="Line 35"/>
            <p:cNvSpPr>
              <a:spLocks noChangeShapeType="1"/>
            </p:cNvSpPr>
            <p:nvPr/>
          </p:nvSpPr>
          <p:spPr bwMode="auto">
            <a:xfrm>
              <a:off x="2880" y="799"/>
              <a:ext cx="0" cy="40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Line 36"/>
            <p:cNvSpPr>
              <a:spLocks noChangeShapeType="1"/>
            </p:cNvSpPr>
            <p:nvPr/>
          </p:nvSpPr>
          <p:spPr bwMode="auto">
            <a:xfrm>
              <a:off x="1020" y="527"/>
              <a:ext cx="0" cy="6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Line 37"/>
            <p:cNvSpPr>
              <a:spLocks noChangeShapeType="1"/>
            </p:cNvSpPr>
            <p:nvPr/>
          </p:nvSpPr>
          <p:spPr bwMode="auto">
            <a:xfrm>
              <a:off x="4830" y="527"/>
              <a:ext cx="0" cy="6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Line 38"/>
            <p:cNvSpPr>
              <a:spLocks noChangeShapeType="1"/>
            </p:cNvSpPr>
            <p:nvPr/>
          </p:nvSpPr>
          <p:spPr bwMode="auto">
            <a:xfrm>
              <a:off x="1020" y="527"/>
              <a:ext cx="81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Line 39"/>
            <p:cNvSpPr>
              <a:spLocks noChangeShapeType="1"/>
            </p:cNvSpPr>
            <p:nvPr/>
          </p:nvSpPr>
          <p:spPr bwMode="auto">
            <a:xfrm>
              <a:off x="4105" y="527"/>
              <a:ext cx="72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50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Киса\Рабочий стол\Новая папка\4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3EBEB"/>
              </a:clrFrom>
              <a:clrTo>
                <a:srgbClr val="C3EBEB">
                  <a:alpha val="0"/>
                </a:srgbClr>
              </a:clrTo>
            </a:clrChange>
          </a:blip>
          <a:srcRect l="3240" t="1138" r="3250" b="4604"/>
          <a:stretch>
            <a:fillRect/>
          </a:stretch>
        </p:blipFill>
        <p:spPr bwMode="auto">
          <a:xfrm>
            <a:off x="1115616" y="0"/>
            <a:ext cx="6840760" cy="6858000"/>
          </a:xfrm>
          <a:prstGeom prst="rect">
            <a:avLst/>
          </a:prstGeom>
          <a:noFill/>
          <a:ln w="76200">
            <a:solidFill>
              <a:srgbClr val="968C8C">
                <a:lumMod val="5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7389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Киса\Рабочий стол\Новая папка\4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3EBEB"/>
              </a:clrFrom>
              <a:clrTo>
                <a:srgbClr val="C3EBEB">
                  <a:alpha val="0"/>
                </a:srgbClr>
              </a:clrTo>
            </a:clrChange>
          </a:blip>
          <a:srcRect l="3240" t="1138" r="3250" b="4604"/>
          <a:stretch>
            <a:fillRect/>
          </a:stretch>
        </p:blipFill>
        <p:spPr bwMode="auto">
          <a:xfrm>
            <a:off x="6054113" y="3212976"/>
            <a:ext cx="3059833" cy="3216370"/>
          </a:xfrm>
          <a:prstGeom prst="rect">
            <a:avLst/>
          </a:prstGeom>
          <a:noFill/>
          <a:ln w="76200">
            <a:solidFill>
              <a:srgbClr val="968C8C">
                <a:lumMod val="50000"/>
              </a:srgbClr>
            </a:solidFill>
          </a:ln>
        </p:spPr>
      </p:pic>
      <p:pic>
        <p:nvPicPr>
          <p:cNvPr id="5" name="Содержимое 5" descr="Народ-карта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88"/>
          <a:stretch/>
        </p:blipFill>
        <p:spPr bwMode="auto">
          <a:xfrm>
            <a:off x="0" y="104488"/>
            <a:ext cx="6084167" cy="64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4942" y="692696"/>
            <a:ext cx="3059833" cy="23762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/>
              <a:t>Приведите примеры народов для каждой расы</a:t>
            </a:r>
          </a:p>
        </p:txBody>
      </p:sp>
    </p:spTree>
    <p:extLst>
      <p:ext uri="{BB962C8B-B14F-4D97-AF65-F5344CB8AC3E}">
        <p14:creationId xmlns:p14="http://schemas.microsoft.com/office/powerpoint/2010/main" xmlns="" val="58570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ygeog.ru/wp-content/uploads/2011/03/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ygeog.ru/wp-content/uploads/2011/03/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26" y="-1"/>
            <a:ext cx="9151126" cy="6844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ygeog.ru/wp-content/uploads/2011/03/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60" y="0"/>
            <a:ext cx="9105640" cy="6965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4067174" y="908720"/>
            <a:ext cx="50768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Первое древнейшее свидетельство о пигмеях оставил греческий историк V в. до х. э. Геродот.</a:t>
            </a:r>
          </a:p>
        </p:txBody>
      </p:sp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468313" y="5013325"/>
            <a:ext cx="45720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Самый низкорослый народ.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835696" y="301844"/>
            <a:ext cx="61206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4000" dirty="0">
                <a:solidFill>
                  <a:srgbClr val="C87D0E"/>
                </a:solidFill>
                <a:latin typeface="Arial Black" pitchFamily="34" charset="0"/>
                <a:cs typeface="Times New Roman" pitchFamily="18" charset="0"/>
              </a:rPr>
              <a:t>«Дети леса»</a:t>
            </a:r>
            <a:endParaRPr lang="ru-RU" sz="4000" dirty="0">
              <a:solidFill>
                <a:srgbClr val="C87D0E"/>
              </a:solidFill>
              <a:latin typeface="Arial Black" pitchFamily="34" charset="0"/>
            </a:endParaRPr>
          </a:p>
        </p:txBody>
      </p:sp>
      <p:pic>
        <p:nvPicPr>
          <p:cNvPr id="4104" name="Picture 8" descr="C:\Documents and Settings\Киса\Рабочий стол\новое фото\9ca2201473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212976"/>
            <a:ext cx="4067944" cy="364502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4105" name="Picture 9" descr="C:\Documents and Settings\Киса\Рабочий стол\новое фото\пигме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5538"/>
            <a:ext cx="3995738" cy="331157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150- 180 см.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 l="22688" t="34245" r="26367" b="175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331640" y="188913"/>
            <a:ext cx="7632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Закрепление изученного материала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0825" y="908050"/>
            <a:ext cx="87137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1.Какой материк ученые считают прародиной современного человека?</a:t>
            </a:r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pPr algn="just" eaLnBrk="0" hangingPunct="0"/>
            <a:r>
              <a:rPr lang="ru-RU" sz="2400">
                <a:solidFill>
                  <a:srgbClr val="7C4B3B"/>
                </a:solidFill>
                <a:latin typeface="Arial Black" pitchFamily="34" charset="0"/>
                <a:cs typeface="Times New Roman" pitchFamily="18" charset="0"/>
              </a:rPr>
              <a:t>2. К какой расе относится большая часть населения Африки?</a:t>
            </a:r>
            <a:endParaRPr lang="ru-RU" sz="2400">
              <a:solidFill>
                <a:srgbClr val="7C4B3B"/>
              </a:solidFill>
              <a:latin typeface="Arial Black" pitchFamily="34" charset="0"/>
            </a:endParaRPr>
          </a:p>
          <a:p>
            <a:pPr algn="just" eaLnBrk="0" hangingPunct="0"/>
            <a:r>
              <a:rPr lang="ru-RU" sz="24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3.Какие народы проживают в полупустынях и пустынях Южной Африки?</a:t>
            </a:r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7950" y="3284538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7C4B3B"/>
                </a:solidFill>
                <a:latin typeface="Arial Black" pitchFamily="34" charset="0"/>
                <a:cs typeface="Times New Roman" pitchFamily="18" charset="0"/>
              </a:rPr>
              <a:t>4. Эти «лесные люди» отличаются желтоватым цветом кожи, очень широким носом, малым ростом? Кто это?</a:t>
            </a:r>
            <a:endParaRPr lang="ru-RU" sz="2400">
              <a:solidFill>
                <a:srgbClr val="7C4B3B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5. Где в пределах материка проживает пришлое население европеоидной расы?</a:t>
            </a:r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7C4B3B"/>
                </a:solidFill>
                <a:latin typeface="Arial Black" pitchFamily="34" charset="0"/>
                <a:cs typeface="Times New Roman" pitchFamily="18" charset="0"/>
              </a:rPr>
              <a:t>6. Какова численность населения Африки? Чему равна средняя плотность населения материка?</a:t>
            </a:r>
          </a:p>
          <a:p>
            <a:pPr eaLnBrk="0" hangingPunct="0"/>
            <a:r>
              <a:rPr lang="ru-RU" sz="24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7.Как называется страна, лишенная политической и хозяйственной самостоятельности?</a:t>
            </a:r>
            <a:r>
              <a:rPr lang="ru-RU" sz="240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1635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937" grpId="0"/>
      <p:bldP spid="399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Киса\Рабочий стол\3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716338"/>
            <a:ext cx="5111750" cy="303212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9388" y="260350"/>
            <a:ext cx="5137150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Африка – </a:t>
            </a:r>
          </a:p>
          <a:p>
            <a:pPr algn="ctr">
              <a:defRPr/>
            </a:pP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прародина человека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412875"/>
            <a:ext cx="518477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территории современных 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Эфиопии, Кении и Танзании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3141663"/>
            <a:ext cx="4067944" cy="286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были обнаружены останки человека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его орудия труда, возраст которых 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более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млн. лет. </a:t>
            </a:r>
          </a:p>
        </p:txBody>
      </p:sp>
      <p:pic>
        <p:nvPicPr>
          <p:cNvPr id="9" name="Picture 11" descr="Безымянный4">
            <a:hlinkClick r:id="rId3" action="ppaction://hlinksldjump"/>
          </p:cNvPr>
          <p:cNvPicPr>
            <a:picLocks noGrp="1"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22" t="5167" r="14439" b="6057"/>
          <a:stretch/>
        </p:blipFill>
        <p:spPr bwMode="auto">
          <a:xfrm>
            <a:off x="5316513" y="261020"/>
            <a:ext cx="3582481" cy="28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21399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95288" y="115888"/>
            <a:ext cx="849788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i="1" u="sng" dirty="0">
                <a:latin typeface="Times New Roman" pitchFamily="18" charset="0"/>
              </a:rPr>
              <a:t>Домашнее задание</a:t>
            </a:r>
          </a:p>
          <a:p>
            <a:pPr>
              <a:spcBef>
                <a:spcPct val="50000"/>
              </a:spcBef>
            </a:pPr>
            <a:endParaRPr lang="ru-RU" sz="3000" b="1" i="1" dirty="0"/>
          </a:p>
          <a:p>
            <a:pPr>
              <a:spcBef>
                <a:spcPct val="50000"/>
              </a:spcBef>
            </a:pPr>
            <a:r>
              <a:rPr lang="ru-RU" sz="4000" b="1" i="1" dirty="0"/>
              <a:t>Параграф</a:t>
            </a:r>
            <a:r>
              <a:rPr lang="en-US" sz="4000" b="1" i="1" dirty="0"/>
              <a:t> 25</a:t>
            </a:r>
            <a:r>
              <a:rPr lang="ru-RU" sz="4000" b="1" i="1" dirty="0"/>
              <a:t>, </a:t>
            </a:r>
          </a:p>
          <a:p>
            <a:pPr>
              <a:spcBef>
                <a:spcPct val="50000"/>
              </a:spcBef>
            </a:pPr>
            <a:r>
              <a:rPr lang="ru-RU" sz="4000" b="1" i="1" dirty="0"/>
              <a:t>вопросы 2,3 «Более сложные</a:t>
            </a:r>
            <a:r>
              <a:rPr lang="ru-RU" sz="4000" b="1" i="1" dirty="0" smtClean="0"/>
              <a:t>».</a:t>
            </a:r>
          </a:p>
          <a:p>
            <a:pPr>
              <a:spcBef>
                <a:spcPct val="50000"/>
              </a:spcBef>
            </a:pPr>
            <a:r>
              <a:rPr lang="ru-RU" sz="4000" b="1" i="1" dirty="0" smtClean="0"/>
              <a:t>Творческое задание: кроссворд «Народы Африки»</a:t>
            </a:r>
            <a:endParaRPr lang="ru-RU" sz="3000" b="1" i="1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7"/>
          <p:cNvSpPr>
            <a:spLocks noChangeArrowheads="1"/>
          </p:cNvSpPr>
          <p:nvPr/>
        </p:nvSpPr>
        <p:spPr bwMode="auto">
          <a:xfrm>
            <a:off x="1835696" y="1484784"/>
            <a:ext cx="5760640" cy="10081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dirty="0">
                <a:solidFill>
                  <a:srgbClr val="800000"/>
                </a:solidFill>
              </a:rPr>
              <a:t>Население</a:t>
            </a:r>
          </a:p>
        </p:txBody>
      </p:sp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179512" y="3501008"/>
            <a:ext cx="3960440" cy="151216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/>
              <a:t>Коренное</a:t>
            </a:r>
          </a:p>
        </p:txBody>
      </p:sp>
      <p:sp>
        <p:nvSpPr>
          <p:cNvPr id="5124" name="Rectangle 20"/>
          <p:cNvSpPr>
            <a:spLocks noChangeArrowheads="1"/>
          </p:cNvSpPr>
          <p:nvPr/>
        </p:nvSpPr>
        <p:spPr bwMode="auto">
          <a:xfrm>
            <a:off x="4788025" y="3501008"/>
            <a:ext cx="4176464" cy="151216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/>
              <a:t>Пришлое</a:t>
            </a:r>
          </a:p>
        </p:txBody>
      </p:sp>
      <p:sp>
        <p:nvSpPr>
          <p:cNvPr id="5125" name="Line 22"/>
          <p:cNvSpPr>
            <a:spLocks noChangeShapeType="1"/>
          </p:cNvSpPr>
          <p:nvPr/>
        </p:nvSpPr>
        <p:spPr bwMode="auto">
          <a:xfrm flipH="1">
            <a:off x="2267744" y="2492896"/>
            <a:ext cx="15113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23"/>
          <p:cNvSpPr>
            <a:spLocks noChangeShapeType="1"/>
          </p:cNvSpPr>
          <p:nvPr/>
        </p:nvSpPr>
        <p:spPr bwMode="auto">
          <a:xfrm>
            <a:off x="5148064" y="2492896"/>
            <a:ext cx="19446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Численность населения Африки составляет 1,1 млрд. человек.</a:t>
            </a:r>
            <a:endParaRPr lang="ru-RU" b="1" dirty="0"/>
          </a:p>
        </p:txBody>
      </p:sp>
      <p:pic>
        <p:nvPicPr>
          <p:cNvPr id="4" name="Picture 6" descr="Представитель населения Кон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347864" cy="2538282"/>
          </a:xfrm>
          <a:prstGeom prst="rect">
            <a:avLst/>
          </a:prstGeom>
          <a:noFill/>
          <a:ln w="9525">
            <a:solidFill>
              <a:srgbClr val="CEB966"/>
            </a:solidFill>
            <a:miter lim="800000"/>
            <a:headEnd/>
            <a:tailEnd/>
          </a:ln>
        </p:spPr>
      </p:pic>
      <p:pic>
        <p:nvPicPr>
          <p:cNvPr id="1026" name="Picture 2" descr="D:\фото\mankbet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237626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Безымянный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93097"/>
            <a:ext cx="334786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dj550-1208623695-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6279" y="1484784"/>
            <a:ext cx="3277721" cy="25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\5162112_pygmy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3275856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7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Documents and Settings\Киса\Рабочий стол\71724-004-2743B5E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0" t="2469" r="8450" b="4938"/>
          <a:stretch>
            <a:fillRect/>
          </a:stretch>
        </p:blipFill>
        <p:spPr bwMode="auto">
          <a:xfrm>
            <a:off x="0" y="0"/>
            <a:ext cx="51480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463" y="549275"/>
            <a:ext cx="3600450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Плотность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населения</a:t>
            </a:r>
          </a:p>
        </p:txBody>
      </p:sp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5220072" y="2781300"/>
            <a:ext cx="377946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Средняя плотность населения континента – </a:t>
            </a:r>
          </a:p>
          <a:p>
            <a:pPr algn="ctr">
              <a:lnSpc>
                <a:spcPct val="200000"/>
              </a:lnSpc>
            </a:pP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около </a:t>
            </a:r>
            <a:r>
              <a:rPr lang="ru-RU" sz="2400" i="1" dirty="0">
                <a:solidFill>
                  <a:srgbClr val="002060"/>
                </a:solidFill>
                <a:latin typeface="Arial Black" pitchFamily="34" charset="0"/>
              </a:rPr>
              <a:t>30 чел./км </a:t>
            </a:r>
            <a:r>
              <a:rPr lang="ru-RU" sz="2400" i="1" baseline="30000" dirty="0">
                <a:solidFill>
                  <a:srgbClr val="002060"/>
                </a:solidFill>
                <a:latin typeface="Arial Black" pitchFamily="34" charset="0"/>
              </a:rPr>
              <a:t>2</a:t>
            </a:r>
            <a:endParaRPr lang="ru-RU" sz="24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8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836712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Размещение  населения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44008" y="836712"/>
            <a:ext cx="4499991" cy="5333901"/>
          </a:xfrm>
        </p:spPr>
        <p:txBody>
          <a:bodyPr rtlCol="0">
            <a:normAutofit fontScale="77500" lnSpcReduction="20000"/>
          </a:bodyPr>
          <a:lstStyle/>
          <a:p>
            <a:pPr marL="174625" indent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100" b="1" dirty="0" smtClean="0"/>
              <a:t>Каким способом на карте показано размещение населения?</a:t>
            </a:r>
          </a:p>
          <a:p>
            <a:pPr marL="174625" indent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100" b="1" dirty="0" smtClean="0"/>
              <a:t>Как изображаются на карте незаселенные территории?</a:t>
            </a:r>
          </a:p>
          <a:p>
            <a:pPr marL="174625" indent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100" b="1" dirty="0" smtClean="0"/>
              <a:t>Где на материке плотность населения более  100 человек на 1км</a:t>
            </a:r>
            <a:r>
              <a:rPr lang="ru-RU" sz="3100" b="1" baseline="30000" dirty="0" smtClean="0"/>
              <a:t>2</a:t>
            </a:r>
            <a:r>
              <a:rPr lang="ru-RU" sz="3100" b="1" dirty="0" smtClean="0"/>
              <a:t>?  </a:t>
            </a:r>
          </a:p>
          <a:p>
            <a:pPr marL="174625" indent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100" b="1" dirty="0" smtClean="0"/>
              <a:t>Где на материке плотность населения менее  1 человек на 1км</a:t>
            </a:r>
            <a:r>
              <a:rPr lang="ru-RU" sz="3100" b="1" baseline="30000" dirty="0" smtClean="0"/>
              <a:t>2</a:t>
            </a:r>
            <a:r>
              <a:rPr lang="ru-RU" sz="3100" b="1" dirty="0" smtClean="0"/>
              <a:t>?  </a:t>
            </a:r>
          </a:p>
          <a:p>
            <a:pPr marL="174625" indent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100" b="1" dirty="0" smtClean="0"/>
              <a:t>Какая плотность населения преобладает в бассейне реки Конго?</a:t>
            </a:r>
          </a:p>
          <a:p>
            <a:pPr marL="174625" indent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100" b="1" dirty="0" smtClean="0"/>
              <a:t>Какова плотность населения на востоке материка?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b="1" dirty="0"/>
          </a:p>
        </p:txBody>
      </p:sp>
      <p:pic>
        <p:nvPicPr>
          <p:cNvPr id="7" name="Picture 3" descr="C:\Documents and Settings\Киса\Рабочий стол\71724-004-2743B5E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0" t="2469" r="8450" b="4938"/>
          <a:stretch>
            <a:fillRect/>
          </a:stretch>
        </p:blipFill>
        <p:spPr bwMode="auto">
          <a:xfrm>
            <a:off x="0" y="1340768"/>
            <a:ext cx="441221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6309320"/>
            <a:ext cx="4536504" cy="4906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 в атласе -  </a:t>
            </a:r>
            <a:r>
              <a:rPr lang="ru-RU" dirty="0" smtClean="0"/>
              <a:t>с.22-23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4318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Сравнить карты: природные зоны Африки и плотность населения. В каких природных зонах наибольшая плотность населения, наименьшая?  Объяснить закономерность.</a:t>
            </a:r>
            <a:endParaRPr lang="ru-RU" sz="2800" b="1" dirty="0"/>
          </a:p>
        </p:txBody>
      </p:sp>
      <p:pic>
        <p:nvPicPr>
          <p:cNvPr id="6" name="Picture 3" descr="C:\Documents and Settings\Киса\Рабочий стол\71724-004-2743B5E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0" t="2469" r="8450" b="4938"/>
          <a:stretch>
            <a:fillRect/>
          </a:stretch>
        </p:blipFill>
        <p:spPr bwMode="auto">
          <a:xfrm>
            <a:off x="323528" y="1844824"/>
            <a:ext cx="378441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фото\image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361647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9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Для каких природных зон характерны данные жилища? Почему в постройках отсутствуют окна?</a:t>
            </a:r>
            <a:endParaRPr lang="ru-RU" sz="3200" dirty="0"/>
          </a:p>
        </p:txBody>
      </p:sp>
      <p:pic>
        <p:nvPicPr>
          <p:cNvPr id="4" name="Рисунок 3" descr="http://scienceland.info/images/geography7/img20_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389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063" y="1500188"/>
            <a:ext cx="5059362" cy="4619625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Колониальное  прошлое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5849938" y="1500188"/>
            <a:ext cx="3071812" cy="193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  К началу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XX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в. – Африка превратилась в материк </a:t>
            </a:r>
            <a:r>
              <a:rPr lang="ru-RU" sz="2000" u="sng" dirty="0" smtClean="0">
                <a:solidFill>
                  <a:srgbClr val="0000FF"/>
                </a:solidFill>
                <a:latin typeface="Calibri" pitchFamily="34" charset="0"/>
              </a:rPr>
              <a:t>колоний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стран Европы. (только Либерия и Эфиопия были свободными)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77050" y="2133600"/>
            <a:ext cx="1143000" cy="428625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9938" y="3573463"/>
            <a:ext cx="3071812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0000"/>
                </a:solidFill>
              </a:rPr>
              <a:t>  В середине </a:t>
            </a:r>
            <a:r>
              <a:rPr lang="en-US" dirty="0">
                <a:solidFill>
                  <a:srgbClr val="000000"/>
                </a:solidFill>
              </a:rPr>
              <a:t>XX</a:t>
            </a:r>
            <a:r>
              <a:rPr lang="ru-RU" dirty="0">
                <a:solidFill>
                  <a:srgbClr val="000000"/>
                </a:solidFill>
              </a:rPr>
              <a:t>в. Африка стала материком национально-освободительной борьбы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9938" y="5013325"/>
            <a:ext cx="3065462" cy="923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0000"/>
                </a:solidFill>
              </a:rPr>
              <a:t>  В конце </a:t>
            </a:r>
            <a:r>
              <a:rPr lang="en-US" dirty="0">
                <a:solidFill>
                  <a:srgbClr val="000000"/>
                </a:solidFill>
              </a:rPr>
              <a:t>XX</a:t>
            </a:r>
            <a:r>
              <a:rPr lang="ru-RU" dirty="0">
                <a:solidFill>
                  <a:srgbClr val="000000"/>
                </a:solidFill>
              </a:rPr>
              <a:t>в.  Африка превратилась в материк независимых государств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6165304"/>
            <a:ext cx="65207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Колония</a:t>
            </a:r>
            <a:r>
              <a:rPr lang="ru-RU" dirty="0">
                <a:solidFill>
                  <a:prstClr val="black"/>
                </a:solidFill>
              </a:rPr>
              <a:t> – это страна, лишенная политической и хозяйственной самостоятельности.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63655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251</TotalTime>
  <Words>706</Words>
  <Application>Microsoft Office PowerPoint</Application>
  <PresentationFormat>Экран (4:3)</PresentationFormat>
  <Paragraphs>95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4 картинки</vt:lpstr>
      <vt:lpstr>Слайд 2</vt:lpstr>
      <vt:lpstr>Слайд 3</vt:lpstr>
      <vt:lpstr>Численность населения Африки составляет 1,1 млрд. человек.</vt:lpstr>
      <vt:lpstr>Слайд 5</vt:lpstr>
      <vt:lpstr>Размещение  населения</vt:lpstr>
      <vt:lpstr>Сравнить карты: природные зоны Африки и плотность населения. В каких природных зонах наибольшая плотность населения, наименьшая?  Объяснить закономерность.</vt:lpstr>
      <vt:lpstr>Для каких природных зон характерны данные жилища? Почему в постройках отсутствуют окна?</vt:lpstr>
      <vt:lpstr>Колониальное  прошлое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150- 180 см.</vt:lpstr>
      <vt:lpstr>Слайд 19</vt:lpstr>
      <vt:lpstr>Слайд 20</vt:lpstr>
    </vt:vector>
  </TitlesOfParts>
  <Company>Школа № 292 Санкт-Петербург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картинки</dc:title>
  <dc:creator>СаволайненНА</dc:creator>
  <cp:lastModifiedBy>СаволайненНА</cp:lastModifiedBy>
  <cp:revision>21</cp:revision>
  <dcterms:created xsi:type="dcterms:W3CDTF">2017-12-23T06:35:18Z</dcterms:created>
  <dcterms:modified xsi:type="dcterms:W3CDTF">2017-12-23T10:47:06Z</dcterms:modified>
</cp:coreProperties>
</file>